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Lst>
  <p:notesMasterIdLst>
    <p:notesMasterId r:id="rId30"/>
  </p:notesMasterIdLst>
  <p:sldIdLst>
    <p:sldId id="257" r:id="rId7"/>
    <p:sldId id="2076136540" r:id="rId8"/>
    <p:sldId id="2076136587" r:id="rId9"/>
    <p:sldId id="2076136574" r:id="rId10"/>
    <p:sldId id="2119" r:id="rId11"/>
    <p:sldId id="2076136527" r:id="rId12"/>
    <p:sldId id="2076136588" r:id="rId13"/>
    <p:sldId id="1734" r:id="rId14"/>
    <p:sldId id="6049" r:id="rId15"/>
    <p:sldId id="2076136585" r:id="rId16"/>
    <p:sldId id="2076136609" r:id="rId17"/>
    <p:sldId id="2076136615" r:id="rId18"/>
    <p:sldId id="2076136572" r:id="rId19"/>
    <p:sldId id="2076136600" r:id="rId20"/>
    <p:sldId id="2076136616" r:id="rId21"/>
    <p:sldId id="499" r:id="rId22"/>
    <p:sldId id="2076136598" r:id="rId23"/>
    <p:sldId id="2076136611" r:id="rId24"/>
    <p:sldId id="2076136608" r:id="rId25"/>
    <p:sldId id="2076136614" r:id="rId26"/>
    <p:sldId id="2076136612" r:id="rId27"/>
    <p:sldId id="2076136613" r:id="rId28"/>
    <p:sldId id="20761365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257"/>
          </p14:sldIdLst>
        </p14:section>
        <p14:section name="FHIR Overview" id="{88026C97-3DD3-4725-B0E9-250E4C3C1D72}">
          <p14:sldIdLst>
            <p14:sldId id="2076136540"/>
            <p14:sldId id="2076136587"/>
            <p14:sldId id="2076136574"/>
            <p14:sldId id="2119"/>
            <p14:sldId id="2076136527"/>
            <p14:sldId id="2076136588"/>
            <p14:sldId id="1734"/>
            <p14:sldId id="6049"/>
            <p14:sldId id="2076136585"/>
            <p14:sldId id="2076136609"/>
            <p14:sldId id="2076136615"/>
            <p14:sldId id="2076136572"/>
          </p14:sldIdLst>
        </p14:section>
        <p14:section name="Challenges" id="{E03974FC-73E1-4766-9989-FE75B46CC984}">
          <p14:sldIdLst>
            <p14:sldId id="2076136600"/>
            <p14:sldId id="2076136616"/>
            <p14:sldId id="499"/>
            <p14:sldId id="2076136598"/>
            <p14:sldId id="2076136611"/>
            <p14:sldId id="2076136608"/>
            <p14:sldId id="2076136614"/>
            <p14:sldId id="2076136612"/>
            <p14:sldId id="2076136613"/>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69" autoAdjust="0"/>
    <p:restoredTop sz="81316" autoAdjust="0"/>
  </p:normalViewPr>
  <p:slideViewPr>
    <p:cSldViewPr snapToGrid="0">
      <p:cViewPr varScale="1">
        <p:scale>
          <a:sx n="79" d="100"/>
          <a:sy n="79" d="100"/>
        </p:scale>
        <p:origin x="87"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icrosoft/health-architecture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1</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dirty="0"/>
          </a:p>
          <a:p>
            <a:r>
              <a:rPr lang="en-US" dirty="0"/>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dirty="0"/>
          </a:p>
          <a:p>
            <a:r>
              <a:rPr lang="en-US" dirty="0"/>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13</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ystem-ui"/>
              </a:rPr>
              <a:t>Ingestion</a:t>
            </a:r>
          </a:p>
          <a:p>
            <a:pPr algn="l"/>
            <a:r>
              <a:rPr lang="en-US" b="0" i="0" dirty="0">
                <a:solidFill>
                  <a:srgbClr val="000000"/>
                </a:solidFill>
                <a:effectLst/>
                <a:latin typeface="system-ui"/>
              </a:rPr>
              <a:t>Healthcare organizations continue to face a variety of challenges with their data. There is a virtual explosion in the amount of collected information, fragmentation of data and formats across providers and care teams, spiraling cost escalation, and a shortage of staff and resources to keep up with the workload.</a:t>
            </a:r>
          </a:p>
          <a:p>
            <a:pPr algn="l"/>
            <a:endParaRPr lang="en-US" b="0" i="0" dirty="0">
              <a:solidFill>
                <a:srgbClr val="000000"/>
              </a:solidFill>
              <a:effectLst/>
              <a:latin typeface="system-ui"/>
            </a:endParaRPr>
          </a:p>
          <a:p>
            <a:pPr algn="l"/>
            <a:r>
              <a:rPr lang="en-US" b="0" i="0" dirty="0">
                <a:solidFill>
                  <a:srgbClr val="000000"/>
                </a:solidFill>
                <a:effectLst/>
                <a:latin typeface="system-ui"/>
              </a:rPr>
              <a:t>However, with technology rapidly changing and growing, adopting it may seem like a daunting prospect for many healthcare organizations that also need to follow compliance regulations and ensure data security.</a:t>
            </a:r>
          </a:p>
          <a:p>
            <a:pPr algn="l"/>
            <a:endParaRPr lang="en-US" b="0" i="0" dirty="0">
              <a:solidFill>
                <a:srgbClr val="000000"/>
              </a:solidFill>
              <a:effectLst/>
              <a:latin typeface="system-ui"/>
            </a:endParaRPr>
          </a:p>
          <a:p>
            <a:pPr algn="l"/>
            <a:r>
              <a:rPr lang="en-US" b="0" i="0" dirty="0">
                <a:solidFill>
                  <a:srgbClr val="000000"/>
                </a:solidFill>
                <a:effectLst/>
                <a:latin typeface="system-ui"/>
              </a:rPr>
              <a:t>The good news is that it is possible to achieve HIPAA compliance while also implementing cloud technologies to store and utilize health data to make smarter decisions. We’ve innovated the way healthcare organizations can enrich, normalize and unify protected health information (PHI) from on-premise systems into and through Fast Healthcare Interoperability Resources (FHIR).</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054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6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 Easily ingest and enrich any volume, variety or velocity of Healthcare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 Create unified longitudinal records and track lineage</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 Provision and manage access for querying, exploration, operationalization.</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 Create new insights and build targeted AI models on the entire data estate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Scale</a:t>
            </a:r>
          </a:p>
          <a:p>
            <a:pPr marL="171450" lvl="0" indent="-171450">
              <a:buFontTx/>
              <a:buChar char="-"/>
            </a:pPr>
            <a:r>
              <a:rPr lang="en-US" dirty="0"/>
              <a:t>Easily leverage cloud for storage or processing of a variety of modalities at scale and lower cost.</a:t>
            </a:r>
          </a:p>
          <a:p>
            <a:pPr marL="171450" lvl="0" indent="-171450">
              <a:buFontTx/>
              <a:buChar char="-"/>
            </a:pPr>
            <a:endParaRPr lang="en-US" dirty="0"/>
          </a:p>
          <a:p>
            <a:pPr marL="0" lvl="0" indent="0">
              <a:buFontTx/>
              <a:buNone/>
            </a:pPr>
            <a:r>
              <a:rPr lang="en-US" dirty="0"/>
              <a:t>Trust</a:t>
            </a:r>
          </a:p>
          <a:p>
            <a:pPr marL="171450" lvl="0" indent="-171450">
              <a:buFontTx/>
              <a:buChar char="-"/>
            </a:pPr>
            <a:r>
              <a:rPr lang="en-US" dirty="0"/>
              <a:t>Secure, compliant and operational.</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a:t>IoMT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&lt;ANNIMATED&gt;</a:t>
            </a:r>
          </a:p>
          <a:p>
            <a:r>
              <a:rPr lang="en-US" dirty="0"/>
              <a:t>The Healthcare API for FHIR moves the burden of operation, maintenance, updates and compliance from the customer to Microsoft. </a:t>
            </a:r>
          </a:p>
          <a:p>
            <a:endParaRPr lang="en-US" dirty="0"/>
          </a:p>
          <a:p>
            <a:r>
              <a:rPr lang="en-US" dirty="0"/>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9</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11</a:t>
            </a:fld>
            <a:endParaRPr lang="en-US"/>
          </a:p>
        </p:txBody>
      </p:sp>
    </p:spTree>
    <p:extLst>
      <p:ext uri="{BB962C8B-B14F-4D97-AF65-F5344CB8AC3E}">
        <p14:creationId xmlns:p14="http://schemas.microsoft.com/office/powerpoint/2010/main" val="2273516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ystem-ui"/>
              </a:rPr>
              <a:t>Health Architectures is a collection of reference architectures and, where appropriate, implementations. They illustrate end-to-end best practices for using the Azure API for FHIR and related technologies. All content and blog posts can be found in the Table of Contents or via Search.</a:t>
            </a:r>
          </a:p>
          <a:p>
            <a:pPr algn="l"/>
            <a:r>
              <a:rPr lang="en-US" b="0" i="0" u="none" strike="noStrike" dirty="0">
                <a:solidFill>
                  <a:srgbClr val="7253ED"/>
                </a:solidFill>
                <a:effectLst/>
                <a:latin typeface="inherit"/>
                <a:hlinkClick r:id="rId3"/>
              </a:rPr>
              <a:t>View Repo on GitHub</a:t>
            </a:r>
            <a:endParaRPr lang="en-US" b="0" i="0" u="none" strike="noStrike" dirty="0">
              <a:solidFill>
                <a:srgbClr val="7253ED"/>
              </a:solidFill>
              <a:effectLst/>
              <a:latin typeface="inherit"/>
            </a:endParaRPr>
          </a:p>
          <a:p>
            <a:pPr algn="l"/>
            <a:endParaRPr lang="en-US" b="0" i="0" dirty="0">
              <a:solidFill>
                <a:srgbClr val="000000"/>
              </a:solidFill>
              <a:effectLst/>
              <a:latin typeface="system-ui"/>
            </a:endParaRPr>
          </a:p>
          <a:p>
            <a:pPr algn="l"/>
            <a:r>
              <a:rPr lang="en-US" b="0" i="0" dirty="0">
                <a:solidFill>
                  <a:srgbClr val="000000"/>
                </a:solidFill>
                <a:effectLst/>
                <a:latin typeface="system-ui"/>
              </a:rPr>
              <a:t>Overview</a:t>
            </a:r>
          </a:p>
          <a:p>
            <a:pPr algn="l"/>
            <a:r>
              <a:rPr lang="en-US" b="0" i="0" dirty="0">
                <a:solidFill>
                  <a:srgbClr val="000000"/>
                </a:solidFill>
                <a:effectLst/>
                <a:latin typeface="system-ui"/>
              </a:rPr>
              <a:t>We are the Microsoft Health Cloud &amp; Data Architectural Engineering team, which is part of Microsoft Health. We work side by side with the product teams responsible for technologies such as the Azure API for FHIR, IoMT FHIR Connector for Azure, DICOM for FHIR, Microsoft Cloud for Healthcare and more.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889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8/26/2022</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8/26/2022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8/26/2022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8/26/2022</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8/26/2022</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21" Type="http://schemas.openxmlformats.org/officeDocument/2006/relationships/image" Target="../media/image92.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88.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4.tiff"/><Relationship Id="rId10" Type="http://schemas.openxmlformats.org/officeDocument/2006/relationships/image" Target="../media/image82.svg"/><Relationship Id="rId19" Type="http://schemas.openxmlformats.org/officeDocument/2006/relationships/image" Target="../media/image91.pn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 Id="rId22" Type="http://schemas.openxmlformats.org/officeDocument/2006/relationships/image" Target="../media/image93.svg"/></Relationships>
</file>

<file path=ppt/slides/_rels/slide1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3.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azure/healthcare-apis/fhir/convert-data#parameters-resource" TargetMode="External"/><Relationship Id="rId2" Type="http://schemas.openxmlformats.org/officeDocument/2006/relationships/notesSlide" Target="../notesSlides/notesSlide15.xml"/><Relationship Id="rId1" Type="http://schemas.openxmlformats.org/officeDocument/2006/relationships/slideLayout" Target="../slideLayouts/slideLayout57.xml"/><Relationship Id="rId6" Type="http://schemas.openxmlformats.org/officeDocument/2006/relationships/image" Target="../media/image100.png"/><Relationship Id="rId5" Type="http://schemas.openxmlformats.org/officeDocument/2006/relationships/hyperlink" Target="https://github.com/microsoft/FHIR-Converter/tree/main/data/SampleData/Ccda" TargetMode="External"/><Relationship Id="rId4" Type="http://schemas.openxmlformats.org/officeDocument/2006/relationships/hyperlink" Target="https://github.com/microsoft/FHIR-Converter/tree/main/data/SampleData/Hl7v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26" Type="http://schemas.openxmlformats.org/officeDocument/2006/relationships/image" Target="../media/image71.sv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5" Type="http://schemas.openxmlformats.org/officeDocument/2006/relationships/image" Target="../media/image70.png"/><Relationship Id="rId2" Type="http://schemas.openxmlformats.org/officeDocument/2006/relationships/notesSlide" Target="../notesSlides/notesSlide5.xm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53.xml"/><Relationship Id="rId6" Type="http://schemas.openxmlformats.org/officeDocument/2006/relationships/image" Target="../media/image51.svg"/><Relationship Id="rId11" Type="http://schemas.openxmlformats.org/officeDocument/2006/relationships/image" Target="../media/image56.png"/><Relationship Id="rId24" Type="http://schemas.openxmlformats.org/officeDocument/2006/relationships/image" Target="../media/image69.sv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55.svg"/><Relationship Id="rId19" Type="http://schemas.openxmlformats.org/officeDocument/2006/relationships/image" Target="../media/image64.pn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 Id="rId22" Type="http://schemas.openxmlformats.org/officeDocument/2006/relationships/image" Target="../media/image67.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tiff"/><Relationship Id="rId1" Type="http://schemas.openxmlformats.org/officeDocument/2006/relationships/slideLayout" Target="../slideLayouts/slideLayout53.xml"/><Relationship Id="rId4" Type="http://schemas.openxmlformats.org/officeDocument/2006/relationships/image" Target="../media/image7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3.xml"/><Relationship Id="rId5" Type="http://schemas.openxmlformats.org/officeDocument/2006/relationships/image" Target="../media/image74.png"/><Relationship Id="rId4" Type="http://schemas.openxmlformats.org/officeDocument/2006/relationships/image" Target="../media/image7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Azure API for FHIR Server  and reference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synthetic C-CDA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search FHIR data through a Patient Search Web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Stream IoMT Device data into FHIR using MedTech service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Analyze and Visualize FHIR data</a:t>
            </a: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listed above</a:t>
            </a:r>
          </a:p>
        </p:txBody>
      </p:sp>
    </p:spTree>
    <p:extLst>
      <p:ext uri="{BB962C8B-B14F-4D97-AF65-F5344CB8AC3E}">
        <p14:creationId xmlns:p14="http://schemas.microsoft.com/office/powerpoint/2010/main" val="31250220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dirty="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dirty="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lang="en-US" b="0" i="0" dirty="0">
                <a:solidFill>
                  <a:srgbClr val="000000"/>
                </a:solidFill>
                <a:effectLst/>
                <a:latin typeface="system-ui"/>
              </a:rPr>
              <a:t>Combine Microsoft capabilities &amp; fhir resources</a:t>
            </a:r>
            <a:endParaRPr kumimoji="0" lang="en-US" sz="2800" b="0" i="0" u="none" strike="noStrike" kern="1200" cap="all" spc="500" normalizeH="0" baseline="0" noProof="0" dirty="0">
              <a:ln w="3175">
                <a:noFill/>
              </a:ln>
              <a:solidFill>
                <a:srgbClr val="243A5E"/>
              </a:solidFill>
              <a:effectLst/>
              <a:uLnTx/>
              <a:uFillTx/>
              <a:latin typeface="Segoe UI Semibold"/>
              <a:ea typeface="+mn-ea"/>
              <a:cs typeface="Segoe UI Semilight" charset="0"/>
            </a:endParaRPr>
          </a:p>
        </p:txBody>
      </p:sp>
      <p:pic>
        <p:nvPicPr>
          <p:cNvPr id="2050" name="Picture 2">
            <a:extLst>
              <a:ext uri="{FF2B5EF4-FFF2-40B4-BE49-F238E27FC236}">
                <a16:creationId xmlns:a16="http://schemas.microsoft.com/office/drawing/2014/main" id="{551F35E9-11DE-4096-A7CB-E3B88EA1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982" y="1074395"/>
            <a:ext cx="7837706" cy="574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88181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dirty="0"/>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dirty="0">
                <a:latin typeface="+mn-lt"/>
              </a:rPr>
              <a:t>Fast Healthcare Interoperability Resources (FHIR) is the health industry data standard describing:</a:t>
            </a:r>
          </a:p>
          <a:p>
            <a:pPr marL="174625">
              <a:spcAft>
                <a:spcPts val="600"/>
              </a:spcAft>
            </a:pPr>
            <a:r>
              <a:rPr lang="en-US" sz="2000" dirty="0">
                <a:solidFill>
                  <a:schemeClr val="tx2"/>
                </a:solidFill>
                <a:latin typeface="+mn-lt"/>
              </a:rPr>
              <a:t>Data formats and elements </a:t>
            </a:r>
            <a:r>
              <a:rPr lang="en-US" sz="2000" dirty="0">
                <a:latin typeface="+mn-lt"/>
              </a:rPr>
              <a:t>(known as "resources").</a:t>
            </a:r>
          </a:p>
          <a:p>
            <a:pPr marL="174625">
              <a:spcAft>
                <a:spcPts val="600"/>
              </a:spcAft>
            </a:pPr>
            <a:r>
              <a:rPr lang="en-US" sz="2000" dirty="0">
                <a:solidFill>
                  <a:schemeClr val="tx2"/>
                </a:solidFill>
                <a:latin typeface="+mn-lt"/>
              </a:rPr>
              <a:t>Application Programming Interface </a:t>
            </a:r>
            <a:r>
              <a:rPr lang="en-US" sz="2000" dirty="0">
                <a:latin typeface="+mn-lt"/>
              </a:rPr>
              <a:t>(API) for exchanging the resources.</a:t>
            </a:r>
          </a:p>
          <a:p>
            <a:pPr marL="174625">
              <a:spcAft>
                <a:spcPts val="600"/>
              </a:spcAft>
            </a:pPr>
            <a:r>
              <a:rPr lang="en-US" sz="2000" dirty="0">
                <a:solidFill>
                  <a:schemeClr val="tx2"/>
                </a:solidFill>
                <a:latin typeface="+mn-lt"/>
              </a:rPr>
              <a:t>Uses a modern web-based suite of technology</a:t>
            </a:r>
            <a:r>
              <a:rPr lang="en-US" sz="2000" dirty="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3600" dirty="0">
                <a:solidFill>
                  <a:srgbClr val="0078D7"/>
                </a:solidFill>
              </a:rPr>
              <a:t>Overview of FHIR and References Architectures</a:t>
            </a:r>
            <a:endParaRPr lang="en-US" dirty="0">
              <a:solidFill>
                <a:srgbClr val="0078D7"/>
              </a:solidFill>
            </a:endParaRPr>
          </a:p>
        </p:txBody>
      </p:sp>
      <p:pic>
        <p:nvPicPr>
          <p:cNvPr id="4" name="Picture 3" descr="A screenshot of a computer&#10;&#10;Description automatically generated with medium confidence">
            <a:extLst>
              <a:ext uri="{FF2B5EF4-FFF2-40B4-BE49-F238E27FC236}">
                <a16:creationId xmlns:a16="http://schemas.microsoft.com/office/drawing/2014/main" id="{66278C35-A00D-DE40-F5A9-C4377CAA63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509" y="1814499"/>
            <a:ext cx="8020492" cy="4850931"/>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597894" cy="1027720"/>
          </a:xfrm>
        </p:spPr>
        <p:txBody>
          <a:bodyPr/>
          <a:lstStyle/>
          <a:p>
            <a:r>
              <a:rPr lang="en-US" dirty="0"/>
              <a:t>Ingestion with FHIR</a:t>
            </a:r>
            <a:br>
              <a:rPr lang="en-US" dirty="0"/>
            </a:br>
            <a:r>
              <a:rPr lang="en-US" sz="3600" dirty="0">
                <a:solidFill>
                  <a:srgbClr val="0078D7"/>
                </a:solidFill>
              </a:rPr>
              <a:t>Enrich, normalize and unify PHI from on-prem thru FHIR</a:t>
            </a:r>
            <a:endParaRPr lang="en-US" dirty="0">
              <a:solidFill>
                <a:srgbClr val="0078D7"/>
              </a:solidFill>
            </a:endParaRPr>
          </a:p>
        </p:txBody>
      </p:sp>
      <p:pic>
        <p:nvPicPr>
          <p:cNvPr id="3074" name="Picture 2" descr="image">
            <a:extLst>
              <a:ext uri="{FF2B5EF4-FFF2-40B4-BE49-F238E27FC236}">
                <a16:creationId xmlns:a16="http://schemas.microsoft.com/office/drawing/2014/main" id="{F1F77BBE-7E55-4DDE-B192-8AD481AD01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212" y="1560619"/>
            <a:ext cx="6843713" cy="5223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6347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920240"/>
            <a:ext cx="11653523" cy="1633011"/>
          </a:xfrm>
        </p:spPr>
        <p:txBody>
          <a:bodyPr/>
          <a:lstStyle/>
          <a:p>
            <a:pPr marL="342900" indent="-342900">
              <a:buFont typeface="Arial" panose="020B0604020202020204" pitchFamily="34" charset="0"/>
              <a:buChar char="•"/>
            </a:pPr>
            <a:r>
              <a:rPr lang="en-US" dirty="0"/>
              <a:t>Deploy Azure Health Data Services (AHDS) workspace</a:t>
            </a:r>
          </a:p>
          <a:p>
            <a:pPr marL="342900" indent="-342900">
              <a:buFont typeface="Arial" panose="020B0604020202020204" pitchFamily="34" charset="0"/>
              <a:buChar char="•"/>
            </a:pPr>
            <a:r>
              <a:rPr lang="en-US" dirty="0"/>
              <a:t>Instantiate FHIR service within the AHDS workspace</a:t>
            </a:r>
          </a:p>
          <a:p>
            <a:pPr marL="342900" indent="-342900">
              <a:buFont typeface="Arial" panose="020B0604020202020204" pitchFamily="34" charset="0"/>
              <a:buChar char="•"/>
            </a:pPr>
            <a:r>
              <a:rPr lang="en-US" dirty="0"/>
              <a:t>Deploy FHIR Bulk Loader pipeline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synthetic medical data</a:t>
            </a:r>
            <a:endParaRPr lang="en-US" dirty="0">
              <a:solidFill>
                <a:srgbClr val="0078D7"/>
              </a:solidFill>
            </a:endParaRPr>
          </a:p>
        </p:txBody>
      </p:sp>
      <p:pic>
        <p:nvPicPr>
          <p:cNvPr id="5" name="Picture 4" descr="Graphical user interface, diagram&#10;&#10;Description automatically generated">
            <a:extLst>
              <a:ext uri="{FF2B5EF4-FFF2-40B4-BE49-F238E27FC236}">
                <a16:creationId xmlns:a16="http://schemas.microsoft.com/office/drawing/2014/main" id="{EFD8A371-076E-E973-323C-39B5035F7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28" y="3880680"/>
            <a:ext cx="10096691" cy="1690501"/>
          </a:xfrm>
          <a:prstGeom prst="rect">
            <a:avLst/>
          </a:prstGeom>
        </p:spPr>
      </p:pic>
    </p:spTree>
    <p:extLst>
      <p:ext uri="{BB962C8B-B14F-4D97-AF65-F5344CB8AC3E}">
        <p14:creationId xmlns:p14="http://schemas.microsoft.com/office/powerpoint/2010/main" val="199273010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558374" cy="1027720"/>
          </a:xfrm>
        </p:spPr>
        <p:txBody>
          <a:bodyPr/>
          <a:lstStyle/>
          <a:p>
            <a:r>
              <a:rPr lang="en-US" dirty="0"/>
              <a:t>Challenge #2</a:t>
            </a:r>
            <a:br>
              <a:rPr lang="en-US" dirty="0"/>
            </a:br>
            <a:r>
              <a:rPr lang="en-US" sz="3600" dirty="0">
                <a:solidFill>
                  <a:srgbClr val="0078D7"/>
                </a:solidFill>
              </a:rPr>
              <a:t>Extract, transform and load HL7v2 &amp; C-CDA clinical data</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70492" y="1633161"/>
            <a:ext cx="12001951" cy="250684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Prepare API request for $convert-data operation in FHIR service</a:t>
            </a:r>
          </a:p>
          <a:p>
            <a:pPr marL="800100" lvl="1" indent="-342900">
              <a:lnSpc>
                <a:spcPct val="90000"/>
              </a:lnSpc>
              <a:spcAft>
                <a:spcPts val="600"/>
              </a:spcAft>
              <a:buFont typeface="Arial" panose="020B0604020202020204" pitchFamily="34" charset="0"/>
              <a:buChar char="•"/>
            </a:pPr>
            <a:r>
              <a:rPr lang="en-US" sz="2400" dirty="0">
                <a:solidFill>
                  <a:srgbClr val="24292F"/>
                </a:solidFill>
                <a:latin typeface="+mj-lt"/>
              </a:rPr>
              <a:t>C</a:t>
            </a:r>
            <a:r>
              <a:rPr lang="en-US" sz="2400" b="0" i="0" dirty="0">
                <a:solidFill>
                  <a:srgbClr val="24292F"/>
                </a:solidFill>
                <a:effectLst/>
                <a:latin typeface="+mj-lt"/>
              </a:rPr>
              <a:t>onfigure </a:t>
            </a:r>
            <a:r>
              <a:rPr lang="en-US" sz="2400" b="1" i="0" u="none" strike="noStrike" dirty="0">
                <a:solidFill>
                  <a:srgbClr val="24292F"/>
                </a:solidFill>
                <a:effectLst/>
                <a:latin typeface="+mj-lt"/>
                <a:hlinkClick r:id="rId3"/>
              </a:rPr>
              <a:t>Parameter Resource</a:t>
            </a:r>
            <a:r>
              <a:rPr lang="en-US" sz="2400" b="0" i="0" dirty="0">
                <a:solidFill>
                  <a:srgbClr val="24292F"/>
                </a:solidFill>
                <a:effectLst/>
                <a:latin typeface="+mj-lt"/>
              </a:rPr>
              <a:t> in the request body.</a:t>
            </a:r>
            <a:endParaRPr lang="en-US" sz="235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Call $convert-data endpoint via Postman to convert legacy health data</a:t>
            </a:r>
          </a:p>
          <a:p>
            <a:pPr marL="800100" lvl="1" indent="-342900">
              <a:lnSpc>
                <a:spcPct val="90000"/>
              </a:lnSpc>
              <a:spcAft>
                <a:spcPts val="600"/>
              </a:spcAft>
              <a:buFont typeface="Arial" panose="020B0604020202020204" pitchFamily="34" charset="0"/>
              <a:buChar char="•"/>
            </a:pPr>
            <a:r>
              <a:rPr lang="en-US" sz="2350" b="0" i="0" dirty="0">
                <a:solidFill>
                  <a:srgbClr val="24292F"/>
                </a:solidFill>
                <a:effectLst/>
                <a:latin typeface="+mj-lt"/>
              </a:rPr>
              <a:t>Test send </a:t>
            </a:r>
            <a:r>
              <a:rPr lang="en-US" sz="2350" b="1" i="0" u="none" strike="noStrike" dirty="0">
                <a:solidFill>
                  <a:srgbClr val="24292F"/>
                </a:solidFill>
                <a:effectLst/>
                <a:latin typeface="+mj-lt"/>
                <a:hlinkClick r:id="rId4"/>
              </a:rPr>
              <a:t>sample HL7v2</a:t>
            </a:r>
            <a:r>
              <a:rPr lang="en-US" sz="2350" b="0" i="0" dirty="0">
                <a:solidFill>
                  <a:srgbClr val="24292F"/>
                </a:solidFill>
                <a:effectLst/>
                <a:latin typeface="+mj-lt"/>
              </a:rPr>
              <a:t> and </a:t>
            </a:r>
            <a:r>
              <a:rPr lang="en-US" sz="2350" b="1" i="0" u="none" strike="noStrike" dirty="0">
                <a:solidFill>
                  <a:srgbClr val="24292F"/>
                </a:solidFill>
                <a:effectLst/>
                <a:latin typeface="+mj-lt"/>
                <a:hlinkClick r:id="rId5"/>
              </a:rPr>
              <a:t>sample C-CDA</a:t>
            </a:r>
            <a:r>
              <a:rPr lang="en-US" sz="2350" b="0" i="0" dirty="0">
                <a:solidFill>
                  <a:srgbClr val="24292F"/>
                </a:solidFill>
                <a:effectLst/>
                <a:latin typeface="+mj-lt"/>
              </a:rPr>
              <a:t> requests in the request body payload and make the appropriate $convert-data API calls to receive FHIR Bundle response</a:t>
            </a:r>
            <a:endParaRPr lang="en-US" sz="2350" dirty="0">
              <a:latin typeface="+mj-lt"/>
            </a:endParaRPr>
          </a:p>
        </p:txBody>
      </p:sp>
      <p:pic>
        <p:nvPicPr>
          <p:cNvPr id="4" name="Picture 3" descr="Diagram&#10;&#10;Description automatically generated">
            <a:extLst>
              <a:ext uri="{FF2B5EF4-FFF2-40B4-BE49-F238E27FC236}">
                <a16:creationId xmlns:a16="http://schemas.microsoft.com/office/drawing/2014/main" id="{8FDFEE79-9405-4A87-6930-2E0B709FB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8572" y="3702251"/>
            <a:ext cx="4384189" cy="3045176"/>
          </a:xfrm>
          <a:prstGeom prst="rect">
            <a:avLst/>
          </a:prstGeom>
        </p:spPr>
      </p:pic>
    </p:spTree>
    <p:extLst>
      <p:ext uri="{BB962C8B-B14F-4D97-AF65-F5344CB8AC3E}">
        <p14:creationId xmlns:p14="http://schemas.microsoft.com/office/powerpoint/2010/main" val="41836574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#3</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82692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your JavaScript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5" name="Picture 4" descr="A picture containing logo&#10;&#10;Description automatically generated">
            <a:extLst>
              <a:ext uri="{FF2B5EF4-FFF2-40B4-BE49-F238E27FC236}">
                <a16:creationId xmlns:a16="http://schemas.microsoft.com/office/drawing/2014/main" id="{8C315E4C-64C4-6FDC-0E8C-7109C7AF9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81" y="4351019"/>
            <a:ext cx="2899641" cy="2506981"/>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#4</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Analyze and Visualize FHIR data</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Deploy FHIR Analytics pipeline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Create external tables and views in Synapse Serverless SQL Pool</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Explore flatten FHIR dataset using Synapse Studio</a:t>
            </a:r>
          </a:p>
          <a:p>
            <a:pPr marL="342900" indent="-342900">
              <a:buFont typeface="Arial" panose="020B0604020202020204" pitchFamily="34" charset="0"/>
              <a:buChar char="•"/>
            </a:pPr>
            <a:endParaRPr lang="en-US" sz="2350" dirty="0">
              <a:latin typeface="Segoe UI Semibold" panose="020B0702040204020203" pitchFamily="34" charset="0"/>
              <a:cs typeface="Segoe UI Semibold" panose="020B07020402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BA984EDA-8A92-4144-E3AC-222841FA3D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279" y="3270040"/>
            <a:ext cx="7901366" cy="3359137"/>
          </a:xfrm>
          <a:prstGeom prst="rect">
            <a:avLst/>
          </a:prstGeom>
        </p:spPr>
      </p:pic>
    </p:spTree>
    <p:extLst>
      <p:ext uri="{BB962C8B-B14F-4D97-AF65-F5344CB8AC3E}">
        <p14:creationId xmlns:p14="http://schemas.microsoft.com/office/powerpoint/2010/main" val="19279180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#5</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Bulk export, anonymize and store FHIR data into Data Lake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22646" y="1962770"/>
            <a:ext cx="11829359"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35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Store the Anonymized FHIR data into Azure Data Lake Gen2 for post-processing</a:t>
            </a:r>
            <a:endParaRPr lang="en-US" sz="2350" b="0" dirty="0">
              <a:effectLst/>
              <a:latin typeface="Segoe UI Semibold" panose="020B0702040204020203" pitchFamily="34" charset="0"/>
              <a:cs typeface="Segoe UI Semibold" panose="020B0702040204020203"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558A4A22-5411-D535-3D43-DF3072830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6164" y="3704785"/>
            <a:ext cx="5606040" cy="2813068"/>
          </a:xfrm>
          <a:prstGeom prst="rect">
            <a:avLst/>
          </a:prstGeom>
        </p:spPr>
      </p:pic>
    </p:spTree>
    <p:extLst>
      <p:ext uri="{BB962C8B-B14F-4D97-AF65-F5344CB8AC3E}">
        <p14:creationId xmlns:p14="http://schemas.microsoft.com/office/powerpoint/2010/main" val="2208756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909601" cy="813819"/>
          </a:xfrm>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Stream IoMT Device data into FHIR using MedTech service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38037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Deploy MedTech Data Flow pipeline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Transform IoT device data using IoT Data Mapper tool</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Ingest test IoT device data via EventHub API request in Postman </a:t>
            </a:r>
          </a:p>
        </p:txBody>
      </p:sp>
      <p:pic>
        <p:nvPicPr>
          <p:cNvPr id="5" name="Picture 4" descr="Graphical user interface&#10;&#10;Description automatically generated">
            <a:extLst>
              <a:ext uri="{FF2B5EF4-FFF2-40B4-BE49-F238E27FC236}">
                <a16:creationId xmlns:a16="http://schemas.microsoft.com/office/drawing/2014/main" id="{81982654-8C3E-371A-9D8E-BD14F17306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794" y="3679959"/>
            <a:ext cx="7672019" cy="2187945"/>
          </a:xfrm>
          <a:prstGeom prst="rect">
            <a:avLst/>
          </a:prstGeom>
        </p:spPr>
      </p:pic>
    </p:spTree>
    <p:extLst>
      <p:ext uri="{BB962C8B-B14F-4D97-AF65-F5344CB8AC3E}">
        <p14:creationId xmlns:p14="http://schemas.microsoft.com/office/powerpoint/2010/main" val="3610296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dirty="0">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dirty="0">
                <a:solidFill>
                  <a:schemeClr val="tx2"/>
                </a:solidFill>
                <a:latin typeface="+mj-lt"/>
                <a:ea typeface="Segoe UI Black" panose="020B0A02040204020203" pitchFamily="34" charset="0"/>
              </a:rPr>
              <a:t>Ingest &amp; Enrich</a:t>
            </a:r>
          </a:p>
          <a:p>
            <a:pPr defTabSz="932384">
              <a:spcBef>
                <a:spcPts val="600"/>
              </a:spcBef>
            </a:pPr>
            <a:r>
              <a:rPr lang="en-US" sz="1200" dirty="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dirty="0">
                <a:solidFill>
                  <a:schemeClr val="tx2"/>
                </a:solidFill>
                <a:latin typeface="+mj-lt"/>
                <a:ea typeface="Segoe UI Black" panose="020B0A02040204020203" pitchFamily="34" charset="0"/>
              </a:rPr>
              <a:t>Scale</a:t>
            </a:r>
          </a:p>
          <a:p>
            <a:pPr defTabSz="932384">
              <a:spcBef>
                <a:spcPts val="600"/>
              </a:spcBef>
            </a:pPr>
            <a:r>
              <a:rPr lang="en-US" sz="1200" dirty="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dirty="0">
                    <a:latin typeface="Segoe UI" panose="020B0502040204020203" pitchFamily="34" charset="0"/>
                    <a:cs typeface="Segoe UI" panose="020B0502040204020203" pitchFamily="34" charset="0"/>
                  </a:rPr>
                  <a:t>Azure API</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dirty="0">
                    <a:latin typeface="Segoe UI" panose="020B0502040204020203" pitchFamily="34" charset="0"/>
                    <a:cs typeface="Segoe UI" panose="020B0502040204020203" pitchFamily="34" charset="0"/>
                  </a:rPr>
                  <a:t>FHIR Server</a:t>
                </a:r>
                <a:br>
                  <a:rPr lang="en-US" sz="1100" dirty="0">
                    <a:latin typeface="Segoe UI" panose="020B0502040204020203" pitchFamily="34" charset="0"/>
                    <a:cs typeface="Segoe UI" panose="020B0502040204020203" pitchFamily="34" charset="0"/>
                  </a:rPr>
                </a:br>
                <a:r>
                  <a:rPr lang="en-US" sz="1100" dirty="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91</TotalTime>
  <Words>3390</Words>
  <Application>Microsoft Office PowerPoint</Application>
  <PresentationFormat>Widescreen</PresentationFormat>
  <Paragraphs>377</Paragraphs>
  <Slides>23</Slides>
  <Notes>19</Notes>
  <HiddenSlides>3</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23</vt:i4>
      </vt:variant>
    </vt:vector>
  </HeadingPairs>
  <TitlesOfParts>
    <vt:vector size="36" baseType="lpstr">
      <vt:lpstr>Arial</vt:lpstr>
      <vt:lpstr>Calibri</vt:lpstr>
      <vt:lpstr>Consolas</vt:lpstr>
      <vt:lpstr>inherit</vt:lpstr>
      <vt:lpstr>Segoe UI</vt:lpstr>
      <vt:lpstr>Segoe UI Light</vt:lpstr>
      <vt:lpstr>Segoe UI Semibold</vt:lpstr>
      <vt:lpstr>Segoe UI Semilight</vt:lpstr>
      <vt:lpstr>system-ui</vt:lpstr>
      <vt:lpstr>Wingdings</vt:lpstr>
      <vt:lpstr>WHITE TEMPLATE</vt:lpstr>
      <vt:lpstr>Dynamics 365</vt:lpstr>
      <vt:lpstr>1_White Template</vt:lpstr>
      <vt:lpstr>Objectives</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PowerPoint Presentation</vt:lpstr>
      <vt:lpstr>Health Data Interop Enabled by FHIR </vt:lpstr>
      <vt:lpstr>WTH – FHIR Powered Healthcare Challenges Overview of FHIR and References Architectures</vt:lpstr>
      <vt:lpstr>Ingestion with FHIR Enrich, normalize and unify PHI from on-prem thru FHIR</vt:lpstr>
      <vt:lpstr>Challenge #0 Pre-requisites – Ready, Set, GO!</vt:lpstr>
      <vt:lpstr>Challenge #1 Extract and load FHIR synthetic medical data</vt:lpstr>
      <vt:lpstr>Challenge #2 Extract, transform and load HL7v2 &amp; C-CDA clinical data</vt:lpstr>
      <vt:lpstr>Challenge #3 Create a new Single Page App (SPA) for patient search</vt:lpstr>
      <vt:lpstr>Challenge #4 Analyze and Visualize FHIR data</vt:lpstr>
      <vt:lpstr>Challenge #5 Bulk export, anonymize and store FHIR data into Data Lake</vt:lpstr>
      <vt:lpstr>Challenge #6 Stream IoMT Device data into FHIR using MedTech service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Richard Liang</cp:lastModifiedBy>
  <cp:revision>11</cp:revision>
  <dcterms:created xsi:type="dcterms:W3CDTF">2021-01-04T23:42:18Z</dcterms:created>
  <dcterms:modified xsi:type="dcterms:W3CDTF">2022-08-26T15:26:08Z</dcterms:modified>
</cp:coreProperties>
</file>